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316" r:id="rId4"/>
    <p:sldId id="300" r:id="rId5"/>
    <p:sldId id="299" r:id="rId6"/>
    <p:sldId id="338" r:id="rId7"/>
    <p:sldId id="341" r:id="rId8"/>
    <p:sldId id="342" r:id="rId9"/>
    <p:sldId id="343" r:id="rId10"/>
    <p:sldId id="344" r:id="rId11"/>
    <p:sldId id="345" r:id="rId12"/>
    <p:sldId id="346" r:id="rId13"/>
    <p:sldId id="280" r:id="rId14"/>
  </p:sldIdLst>
  <p:sldSz cx="9144000" cy="6858000" type="screen4x3"/>
  <p:notesSz cx="9144000" cy="6858000"/>
  <p:defaultTextStyle>
    <a:defPPr>
      <a:defRPr lang="en-US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8" d="100"/>
          <a:sy n="10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5"/>
          <p:cNvSpPr/>
          <p:nvPr userDrawn="1"/>
        </p:nvSpPr>
        <p:spPr bwMode="auto">
          <a:xfrm rot="10800000">
            <a:off x="3897079" y="1412776"/>
            <a:ext cx="5261699" cy="25105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ручной ввод 5"/>
          <p:cNvSpPr/>
          <p:nvPr userDrawn="1"/>
        </p:nvSpPr>
        <p:spPr bwMode="auto">
          <a:xfrm>
            <a:off x="-18316" y="1988840"/>
            <a:ext cx="5886460" cy="309634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4E9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14"/>
          <p:cNvPicPr/>
          <p:nvPr userDrawn="1"/>
        </p:nvPicPr>
        <p:blipFill>
          <a:blip r:embed="rId2"/>
          <a:stretch/>
        </p:blipFill>
        <p:spPr bwMode="auto">
          <a:xfrm>
            <a:off x="179512" y="188640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27A4-AFD1-4DA1-9C2F-E9B681FF948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22DE-DEE3-4E38-B43A-283E62EA880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319088"/>
            <a:ext cx="2057400" cy="6005512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319088"/>
            <a:ext cx="6019800" cy="6005512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4053-E897-400A-A918-D84D0ACB77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bl" preserve="1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47688" y="319088"/>
            <a:ext cx="7162800" cy="563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076325"/>
            <a:ext cx="8229600" cy="5248275"/>
          </a:xfrm>
        </p:spPr>
        <p:txBody>
          <a:bodyPr/>
          <a:lstStyle/>
          <a:p>
            <a:pPr>
              <a:defRPr/>
            </a:pPr>
            <a:r>
              <a:rPr lang="ru-RU"/>
              <a:t>Вставка таблицы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95B3-3C07-44C6-B12B-97D132D6F8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960" indent="0" algn="ctr">
              <a:buNone/>
              <a:defRPr sz="1900"/>
            </a:lvl2pPr>
            <a:lvl3pPr marL="883920" indent="0" algn="ctr">
              <a:buNone/>
              <a:defRPr sz="1700"/>
            </a:lvl3pPr>
            <a:lvl4pPr marL="1325245" indent="0" algn="ctr">
              <a:buNone/>
              <a:defRPr sz="1500"/>
            </a:lvl4pPr>
            <a:lvl5pPr marL="1767205" indent="0" algn="ctr">
              <a:buNone/>
              <a:defRPr sz="1500"/>
            </a:lvl5pPr>
            <a:lvl6pPr marL="2209165" indent="0" algn="ctr">
              <a:buNone/>
              <a:defRPr sz="1500"/>
            </a:lvl6pPr>
            <a:lvl7pPr marL="2651125" indent="0" algn="ctr">
              <a:buNone/>
              <a:defRPr sz="1500"/>
            </a:lvl7pPr>
            <a:lvl8pPr marL="3093084" indent="0" algn="ctr">
              <a:buNone/>
              <a:defRPr sz="1500"/>
            </a:lvl8pPr>
            <a:lvl9pPr marL="3534410" indent="0" algn="ctr">
              <a:buNone/>
              <a:defRPr sz="15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7350124-D80E-46A9-A506-2866C0477F7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842963" y="692696"/>
            <a:ext cx="805021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5"/>
          <p:cNvCxnSpPr>
            <a:cxnSpLocks/>
          </p:cNvCxnSpPr>
          <p:nvPr/>
        </p:nvCxnSpPr>
        <p:spPr bwMode="auto">
          <a:xfrm>
            <a:off x="250825" y="6524625"/>
            <a:ext cx="7818438" cy="269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735806" y="44624"/>
            <a:ext cx="8264525" cy="615602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мещающая 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Замещающий 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Замещающий 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B3CA71-A3DB-4544-B494-D5F99B66F766}" type="slidenum">
              <a:rPr lang="ru-RU"/>
              <a:t>‹#›</a:t>
            </a:fld>
            <a:endParaRPr lang="ru-RU"/>
          </a:p>
        </p:txBody>
      </p:sp>
      <p:pic>
        <p:nvPicPr>
          <p:cNvPr id="11" name="Рисунок 11"/>
          <p:cNvPicPr/>
          <p:nvPr userDrawn="1"/>
        </p:nvPicPr>
        <p:blipFill>
          <a:blip r:embed="rId2"/>
          <a:stretch/>
        </p:blipFill>
        <p:spPr bwMode="auto">
          <a:xfrm>
            <a:off x="35496" y="121109"/>
            <a:ext cx="1080120" cy="4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ый треугольник 12"/>
          <p:cNvSpPr/>
          <p:nvPr userDrawn="1"/>
        </p:nvSpPr>
        <p:spPr bwMode="auto">
          <a:xfrm rot="16199999">
            <a:off x="8607502" y="6311549"/>
            <a:ext cx="302700" cy="755839"/>
          </a:xfrm>
          <a:prstGeom prst="rtTriangle">
            <a:avLst/>
          </a:prstGeom>
          <a:solidFill>
            <a:srgbClr val="009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2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1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3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4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853D453-C310-44DD-84BF-74EB91DC2C1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5FCF5F0-378C-4C7E-849A-5DC6F229EB6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2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960" indent="0">
              <a:buNone/>
              <a:defRPr sz="1900" b="1"/>
            </a:lvl2pPr>
            <a:lvl3pPr marL="883920" indent="0">
              <a:buNone/>
              <a:defRPr sz="1700" b="1"/>
            </a:lvl3pPr>
            <a:lvl4pPr marL="1325245" indent="0">
              <a:buNone/>
              <a:defRPr sz="1500" b="1"/>
            </a:lvl4pPr>
            <a:lvl5pPr marL="1767205" indent="0">
              <a:buNone/>
              <a:defRPr sz="1500" b="1"/>
            </a:lvl5pPr>
            <a:lvl6pPr marL="2209165" indent="0">
              <a:buNone/>
              <a:defRPr sz="1500" b="1"/>
            </a:lvl6pPr>
            <a:lvl7pPr marL="2651125" indent="0">
              <a:buNone/>
              <a:defRPr sz="1500" b="1"/>
            </a:lvl7pPr>
            <a:lvl8pPr marL="3093084" indent="0">
              <a:buNone/>
              <a:defRPr sz="1500" b="1"/>
            </a:lvl8pPr>
            <a:lvl9pPr marL="3534410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960" indent="0">
              <a:buNone/>
              <a:defRPr sz="1900" b="1"/>
            </a:lvl2pPr>
            <a:lvl3pPr marL="883920" indent="0">
              <a:buNone/>
              <a:defRPr sz="1700" b="1"/>
            </a:lvl3pPr>
            <a:lvl4pPr marL="1325245" indent="0">
              <a:buNone/>
              <a:defRPr sz="1500" b="1"/>
            </a:lvl4pPr>
            <a:lvl5pPr marL="1767205" indent="0">
              <a:buNone/>
              <a:defRPr sz="1500" b="1"/>
            </a:lvl5pPr>
            <a:lvl6pPr marL="2209165" indent="0">
              <a:buNone/>
              <a:defRPr sz="1500" b="1"/>
            </a:lvl6pPr>
            <a:lvl7pPr marL="2651125" indent="0">
              <a:buNone/>
              <a:defRPr sz="1500" b="1"/>
            </a:lvl7pPr>
            <a:lvl8pPr marL="3093084" indent="0">
              <a:buNone/>
              <a:defRPr sz="1500" b="1"/>
            </a:lvl8pPr>
            <a:lvl9pPr marL="3534410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1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0A3568-CEE3-4AF0-8B11-A79695FA058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3D2359-B928-4578-BB48-7C7A3DE484A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5"/>
          <p:cNvSpPr/>
          <p:nvPr userDrawn="1"/>
        </p:nvSpPr>
        <p:spPr bwMode="auto">
          <a:xfrm rot="10800000">
            <a:off x="3918812" y="2348880"/>
            <a:ext cx="5261699" cy="216024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ручной ввод 5"/>
          <p:cNvSpPr/>
          <p:nvPr userDrawn="1"/>
        </p:nvSpPr>
        <p:spPr bwMode="auto">
          <a:xfrm>
            <a:off x="-18316" y="2924944"/>
            <a:ext cx="5670435" cy="2664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4E9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14"/>
          <p:cNvPicPr/>
          <p:nvPr userDrawn="1"/>
        </p:nvPicPr>
        <p:blipFill>
          <a:blip r:embed="rId2"/>
          <a:stretch/>
        </p:blipFill>
        <p:spPr bwMode="auto">
          <a:xfrm>
            <a:off x="179512" y="188640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69687D-DF59-4991-9EC1-F63BB8CE33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960" indent="0">
              <a:buNone/>
              <a:defRPr sz="1400"/>
            </a:lvl2pPr>
            <a:lvl3pPr marL="883920" indent="0">
              <a:buNone/>
              <a:defRPr sz="1200"/>
            </a:lvl3pPr>
            <a:lvl4pPr marL="1325245" indent="0">
              <a:buNone/>
              <a:defRPr sz="1000"/>
            </a:lvl4pPr>
            <a:lvl5pPr marL="1767205" indent="0">
              <a:buNone/>
              <a:defRPr sz="1000"/>
            </a:lvl5pPr>
            <a:lvl6pPr marL="2209165" indent="0">
              <a:buNone/>
              <a:defRPr sz="1000"/>
            </a:lvl6pPr>
            <a:lvl7pPr marL="2651125" indent="0">
              <a:buNone/>
              <a:defRPr sz="1000"/>
            </a:lvl7pPr>
            <a:lvl8pPr marL="3093084" indent="0">
              <a:buNone/>
              <a:defRPr sz="1000"/>
            </a:lvl8pPr>
            <a:lvl9pPr marL="353441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146DEB0-2257-4FA1-A65E-DBE769CDD7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960" indent="0">
              <a:buNone/>
              <a:defRPr sz="2700"/>
            </a:lvl2pPr>
            <a:lvl3pPr marL="883920" indent="0">
              <a:buNone/>
              <a:defRPr sz="2300"/>
            </a:lvl3pPr>
            <a:lvl4pPr marL="1325245" indent="0">
              <a:buNone/>
              <a:defRPr sz="1900"/>
            </a:lvl4pPr>
            <a:lvl5pPr marL="1767205" indent="0">
              <a:buNone/>
              <a:defRPr sz="1900"/>
            </a:lvl5pPr>
            <a:lvl6pPr marL="2209165" indent="0">
              <a:buNone/>
              <a:defRPr sz="1900"/>
            </a:lvl6pPr>
            <a:lvl7pPr marL="2651125" indent="0">
              <a:buNone/>
              <a:defRPr sz="1900"/>
            </a:lvl7pPr>
            <a:lvl8pPr marL="3093084" indent="0">
              <a:buNone/>
              <a:defRPr sz="1900"/>
            </a:lvl8pPr>
            <a:lvl9pPr marL="3534410" indent="0">
              <a:buNone/>
              <a:defRPr sz="19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960" indent="0">
              <a:buNone/>
              <a:defRPr sz="1400"/>
            </a:lvl2pPr>
            <a:lvl3pPr marL="883920" indent="0">
              <a:buNone/>
              <a:defRPr sz="1200"/>
            </a:lvl3pPr>
            <a:lvl4pPr marL="1325245" indent="0">
              <a:buNone/>
              <a:defRPr sz="1000"/>
            </a:lvl4pPr>
            <a:lvl5pPr marL="1767205" indent="0">
              <a:buNone/>
              <a:defRPr sz="1000"/>
            </a:lvl5pPr>
            <a:lvl6pPr marL="2209165" indent="0">
              <a:buNone/>
              <a:defRPr sz="1000"/>
            </a:lvl6pPr>
            <a:lvl7pPr marL="2651125" indent="0">
              <a:buNone/>
              <a:defRPr sz="1000"/>
            </a:lvl7pPr>
            <a:lvl8pPr marL="3093084" indent="0">
              <a:buNone/>
              <a:defRPr sz="1000"/>
            </a:lvl8pPr>
            <a:lvl9pPr marL="353441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12495FD-AE85-441E-9874-2D49396F2EB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.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D3DB99-5AA0-4D11-A628-B3FB50CFB2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. загол.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6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6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1178829-7F5F-4CB7-A9F2-6E38ED8DBD7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4437112"/>
            <a:ext cx="7162800" cy="56356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7772-AE56-460B-A39C-2DA69E5A0C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52EB-4D59-4C6A-AE6A-C13D7149198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B0AA6-76BC-46E9-B5C6-3B9864BB052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2F01-ADE1-464D-A025-BEF0240FCE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7253-73A6-4902-9928-AE11F172C7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63E9-50AF-410A-9C32-CC8E26829DF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>
        <a:spcBef>
          <a:spcPts val="0"/>
        </a:spcBef>
        <a:spcAft>
          <a:spcPts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2pPr>
      <a:lvl3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3pPr>
      <a:lvl4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4pPr>
      <a:lvl5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5pPr>
      <a:lvl6pPr marL="4572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6pPr>
      <a:lvl7pPr marL="9144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7pPr>
      <a:lvl8pPr marL="13716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8pPr>
      <a:lvl9pPr marL="18288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hlink"/>
        </a:buClr>
        <a:buFont typeface="Wingdings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Font typeface="Wingdings"/>
        <a:buChar char="§"/>
        <a:defRPr sz="2800">
          <a:solidFill>
            <a:schemeClr val="tx1"/>
          </a:solidFill>
          <a:latin typeface="Arial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>
              <a:buFont typeface="Arial"/>
              <a:buChar char="•"/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ctr">
              <a:buFont typeface="Arial"/>
              <a:buChar char="•"/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defTabSz="912813">
              <a:buFont typeface="Arial"/>
              <a:buChar char="•"/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fld id="{04A16C0A-18F2-465A-86BB-732E005F1B8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2pPr>
      <a:lvl3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3pPr>
      <a:lvl4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4pPr>
      <a:lvl5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5pPr>
      <a:lvl6pPr marL="4572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6pPr>
      <a:lvl7pPr marL="9144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7pPr>
      <a:lvl8pPr marL="13716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8pPr>
      <a:lvl9pPr marL="18288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9pPr>
    </p:titleStyle>
    <p:bodyStyle>
      <a:lvl1pPr marL="220663" indent="-220663" algn="l" defTabSz="882650">
        <a:lnSpc>
          <a:spcPct val="90000"/>
        </a:lnSpc>
        <a:spcBef>
          <a:spcPts val="963"/>
        </a:spcBef>
        <a:spcAft>
          <a:spcPts val="0"/>
        </a:spcAft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22250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2250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220663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87550" indent="-220663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430145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72105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13430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755390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4196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88392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32524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76720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20916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65112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093084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53441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24128" y="6309320"/>
            <a:ext cx="3168180" cy="381000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ru-RU" sz="2400" b="1" dirty="0">
                <a:latin typeface="Arial"/>
                <a:cs typeface="Arial"/>
              </a:rPr>
              <a:t>23 сентября 2025 г.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5" name="Заголовок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9512" y="1988431"/>
            <a:ext cx="4788024" cy="86491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РИП «Инновационный подход к организации практико-ориентированного обучения студентов медицинского профиля в системе среднего профессионального образования»</a:t>
            </a:r>
            <a:endParaRPr sz="16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</a:endParaRPr>
          </a:p>
        </p:txBody>
      </p: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79504" y="3704587"/>
            <a:ext cx="4788024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государственное бюджетное профессиональное образовательное учреждение Самарской области «Сызранский медико-гуманитарный колледж»»</a:t>
            </a:r>
          </a:p>
          <a:p>
            <a:pPr>
              <a:lnSpc>
                <a:spcPct val="150000"/>
              </a:lnSpc>
              <a:defRPr/>
            </a:pPr>
            <a:endParaRPr lang="ru-RU" sz="16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00B050"/>
                </a:solidFill>
                <a:latin typeface="Impact" panose="020B0806030902050204" pitchFamily="34" charset="0"/>
                <a:cs typeface="+mn-cs"/>
              </a:rPr>
              <a:t>           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  <a:cs typeface="+mn-cs"/>
              </a:rPr>
              <a:t>Задачи  работы РИП на 2025-2026 учебный год</a:t>
            </a:r>
          </a:p>
          <a:p>
            <a:pPr>
              <a:lnSpc>
                <a:spcPct val="150000"/>
              </a:lnSpc>
              <a:defRPr/>
            </a:pPr>
            <a:endParaRPr lang="ru-RU" sz="2400" dirty="0">
              <a:solidFill>
                <a:srgbClr val="00B050"/>
              </a:solidFill>
              <a:latin typeface="Impact" panose="020B0806030902050204" pitchFamily="34" charset="0"/>
              <a:cs typeface="+mn-cs"/>
            </a:endParaRPr>
          </a:p>
        </p:txBody>
      </p:sp>
      <p:sp>
        <p:nvSpPr>
          <p:cNvPr id="7" name="Заголовок 1"/>
          <p:cNvSpPr txBox="1">
            <a:spLocks noChangeArrowheads="1"/>
          </p:cNvSpPr>
          <p:nvPr/>
        </p:nvSpPr>
        <p:spPr bwMode="auto">
          <a:xfrm>
            <a:off x="5633276" y="1628800"/>
            <a:ext cx="3563888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Руководитель Проекта: Касымова Лола </a:t>
            </a:r>
            <a:r>
              <a:rPr lang="ru-RU" sz="16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Казимовна</a:t>
            </a: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, директор государственного бюджетного профессионального образовательного учреждения Самарской области «Сызранский медико-гуманитарный колледж»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4B7969-2811-4A76-9EC3-2AFFA8CCC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6476"/>
            <a:ext cx="1090125" cy="1090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2BD592-ECE1-40BF-9C3B-FBAAA7AC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137044"/>
            <a:ext cx="2451515" cy="14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04C82-7A76-03C8-814E-9A0E12B9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8A30A-79E9-22E7-68A8-E71314D3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F6E790-53B7-1D3F-5B6F-B99E8454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685925"/>
            <a:ext cx="76390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9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CF139-9413-D81F-C177-799D6448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3966A0-D41C-54DD-74C7-BFD2A238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B182F5-5888-3669-BE09-79C8805F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204912"/>
            <a:ext cx="72199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7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23611" y="917431"/>
            <a:ext cx="439248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/>
              <a:buNone/>
              <a:defRPr/>
            </a:pPr>
            <a:endParaRPr lang="ru-RU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AutoShape 2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2777399"/>
            <a:ext cx="45223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СПАСИБО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      ЗА ВНИМАНИЕ</a:t>
            </a:r>
            <a:endParaRPr lang="ru-RU" sz="3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064382-3A88-5858-34BC-798E0D465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50" y="1069831"/>
            <a:ext cx="702985" cy="702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621" y="44624"/>
            <a:ext cx="8264525" cy="615602"/>
          </a:xfrm>
        </p:spPr>
        <p:txBody>
          <a:bodyPr/>
          <a:lstStyle/>
          <a:p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РИП «Разработка и апробация организационных механизмов наставничества через систему профессионального </a:t>
            </a:r>
            <a:r>
              <a:rPr lang="ru-RU" b="0" dirty="0" err="1">
                <a:solidFill>
                  <a:srgbClr val="002060"/>
                </a:solidFill>
                <a:latin typeface="Impact" panose="020B0806030902050204" pitchFamily="34" charset="0"/>
              </a:rPr>
              <a:t>волонтерства</a:t>
            </a:r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 в форме «студент-студент»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67F2D9-4B91-401C-9653-7B662A80C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6" y="652264"/>
            <a:ext cx="1090125" cy="1090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5EC836-8E20-E368-8ECE-C13613B3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61" y="836712"/>
            <a:ext cx="3517196" cy="5589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17C92-5203-0AF4-82B9-07E8EF54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857" y="2708920"/>
            <a:ext cx="4433000" cy="12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6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</p:cNvSpPr>
          <p:nvPr/>
        </p:nvSpPr>
        <p:spPr bwMode="auto">
          <a:xfrm>
            <a:off x="107504" y="2636912"/>
            <a:ext cx="2016224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</a:rPr>
              <a:t>ЦЕЛЬ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</a:rPr>
              <a:t>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233164"/>
            <a:ext cx="6732586" cy="3672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30000"/>
              </a:lnSpc>
            </a:pPr>
            <a:r>
              <a:rPr lang="ru-RU" dirty="0">
                <a:latin typeface="Impact" panose="020B0806030902050204" pitchFamily="34" charset="0"/>
              </a:rPr>
              <a:t>разработать и апробировать оптимизированный организационно-содержательный механизм практико-ориентированного обучения студентов медицинского профиля (далее – Механизм) для обеспечения успешного прохождения первичной аккредитации и в дальнейшем трудоустройства выпускников.</a:t>
            </a:r>
          </a:p>
          <a:p>
            <a:pPr indent="450215" algn="just">
              <a:lnSpc>
                <a:spcPct val="130000"/>
              </a:lnSpc>
            </a:pP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4FEACF9-B5AE-4AA7-BBC9-D67A4696D363}"/>
              </a:ext>
            </a:extLst>
          </p:cNvPr>
          <p:cNvSpPr txBox="1">
            <a:spLocks/>
          </p:cNvSpPr>
          <p:nvPr/>
        </p:nvSpPr>
        <p:spPr bwMode="auto">
          <a:xfrm>
            <a:off x="663451" y="66736"/>
            <a:ext cx="8480549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РИП «Инновационный подход к организации практико-ориентированного обучения студентов медицинского профиля в системе среднего профессионального образования»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B66E44-06FB-4E60-B981-B293C9B9B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91" y="777623"/>
            <a:ext cx="1090125" cy="10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</p:cNvSpPr>
          <p:nvPr/>
        </p:nvSpPr>
        <p:spPr bwMode="auto">
          <a:xfrm>
            <a:off x="86991" y="2794591"/>
            <a:ext cx="2016224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</a:rPr>
              <a:t>Задачи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830940"/>
            <a:ext cx="6732586" cy="9848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indent="450215"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1. Выявить и оценить возможности планирования образовательных программ для оптимизации Механизма в рамках реализации рабочих программ профессиональных модулей по специальностям 31.02.01 Лечебное дело, 34.02.01 Сестринское дело.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1843" y="1875735"/>
            <a:ext cx="6732586" cy="9685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2. Апробировать оптимизированный организационно-содержательный механизм практико-ориентированного обучения и административного контроля процесса и результатов формирования практических навыков у обучающихся в рамках внутренней системы оценки качества обучения.</a:t>
            </a:r>
          </a:p>
          <a:p>
            <a:pPr algn="just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3215" y="2944288"/>
            <a:ext cx="6732586" cy="9230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3. Апробировать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симуляционные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методы практико-ориентированного обучения и способы организации работы обучающихся с профессиональными заданиями.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8165" y="3967328"/>
            <a:ext cx="6732586" cy="10511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tabLst>
                <a:tab pos="27051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4. Разработать сборники профессиональных заданий по каждому междисциплинарному курсу, включающих ситуационные задачи, сквозные практические навыки, проверяемые на первичной аккредитации по специальности.</a:t>
            </a:r>
          </a:p>
          <a:p>
            <a:pPr marL="0" lvl="1" algn="just">
              <a:lnSpc>
                <a:spcPct val="130000"/>
              </a:lnSpc>
              <a:tabLst>
                <a:tab pos="27051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8165" y="5115563"/>
            <a:ext cx="6732586" cy="102851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just">
              <a:lnSpc>
                <a:spcPct val="130000"/>
              </a:lnSpc>
              <a:tabLst>
                <a:tab pos="27051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5. Проанализировать по итогам апробации результативность разработанного в рамках проекта Механизма с использованием показателей по прохождению первичной аккредитации и трудоустройству выпускников.</a:t>
            </a:r>
          </a:p>
          <a:p>
            <a:pPr marL="0" lvl="1" indent="4763" algn="just">
              <a:lnSpc>
                <a:spcPct val="130000"/>
              </a:lnSpc>
              <a:tabLst>
                <a:tab pos="27051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359C81-DFB1-497F-8DBB-F77F8F41B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07" y="785610"/>
            <a:ext cx="1090125" cy="10901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280D1-6B98-CFA6-879B-84166683B1EB}"/>
              </a:ext>
            </a:extLst>
          </p:cNvPr>
          <p:cNvSpPr txBox="1">
            <a:spLocks/>
          </p:cNvSpPr>
          <p:nvPr/>
        </p:nvSpPr>
        <p:spPr bwMode="auto">
          <a:xfrm>
            <a:off x="675278" y="94531"/>
            <a:ext cx="8480549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РИП «Инновационный подход к организации практико-ориентированного обучения студентов медицинского профиля в системе среднего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1396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653EB-E837-8619-F867-E9F659FD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План работы  на 2025-2026 уч. год</a:t>
            </a:r>
            <a:endParaRPr lang="ru-RU" sz="2500" b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22081-D4FB-E80A-C717-B21252E4E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7" y="584474"/>
            <a:ext cx="468262" cy="46826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4198241-5227-E3B7-A64C-F6D32D960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9F114-8CD5-6648-E448-B9D981D0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454"/>
            <a:ext cx="9144000" cy="49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7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8673A-FADE-CCDF-1F9D-823C804A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9110B-7289-6133-349B-54050A56A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55DE71-DB62-4A0E-480B-7CC45459F70A}"/>
              </a:ext>
            </a:extLst>
          </p:cNvPr>
          <p:cNvSpPr txBox="1">
            <a:spLocks/>
          </p:cNvSpPr>
          <p:nvPr/>
        </p:nvSpPr>
        <p:spPr bwMode="auto">
          <a:xfrm>
            <a:off x="888206" y="197024"/>
            <a:ext cx="8264525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План работы  на 2025-2026 уч. год</a:t>
            </a:r>
            <a:endParaRPr lang="ru-RU" sz="2500" b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5BCBC1-5670-864C-790F-DDB7BA22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164"/>
            <a:ext cx="9144000" cy="49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1109-D45F-18EB-C709-499F5D3F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68D0C-58FF-91B3-1013-BE8F075D0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E9B17-AC24-90BD-051F-539946A3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758"/>
            <a:ext cx="9144000" cy="20344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8F52010-1155-6041-AFEF-467175A72C54}"/>
              </a:ext>
            </a:extLst>
          </p:cNvPr>
          <p:cNvSpPr txBox="1">
            <a:spLocks/>
          </p:cNvSpPr>
          <p:nvPr/>
        </p:nvSpPr>
        <p:spPr bwMode="auto">
          <a:xfrm>
            <a:off x="888206" y="197024"/>
            <a:ext cx="8264525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План работы  на 2025-2026 уч. год</a:t>
            </a:r>
            <a:endParaRPr lang="ru-RU" sz="2500" b="0" dirty="0"/>
          </a:p>
        </p:txBody>
      </p:sp>
    </p:spTree>
    <p:extLst>
      <p:ext uri="{BB962C8B-B14F-4D97-AF65-F5344CB8AC3E}">
        <p14:creationId xmlns:p14="http://schemas.microsoft.com/office/powerpoint/2010/main" val="368156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CEAFF-F9EB-B3B6-06EB-8FC28AE3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D7A9D-621F-697B-8EA7-43893B22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9A4B31-4097-2CFD-6516-2053AE2E8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038225"/>
            <a:ext cx="76295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B5500-8102-B208-9DC4-79477D6A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4A4A2-D3A6-46E2-523D-6C57C7B5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5D996-E7F4-1BBB-01FA-B6DA15A8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8" y="0"/>
            <a:ext cx="7522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7206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34l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2203</TotalTime>
  <Words>293</Words>
  <Application>Microsoft Office PowerPoint</Application>
  <DocSecurity>0</DocSecurity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Times New Roman</vt:lpstr>
      <vt:lpstr>Verdana</vt:lpstr>
      <vt:lpstr>Wingdings</vt:lpstr>
      <vt:lpstr>cdb2004134l</vt:lpstr>
      <vt:lpstr>1_Тема Office</vt:lpstr>
      <vt:lpstr>РИП «Инновационный подход к организации практико-ориентированного обучения студентов медицинского профиля в системе среднего профессионального образования»</vt:lpstr>
      <vt:lpstr>РИП «Разработка и апробация организационных механизмов наставничества через систему профессионального волонтерства в форме «студент-студент»</vt:lpstr>
      <vt:lpstr>Презентация PowerPoint</vt:lpstr>
      <vt:lpstr>Презентация PowerPoint</vt:lpstr>
      <vt:lpstr>План работы  на 2025-2026 уч.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nisman</dc:creator>
  <cp:lastModifiedBy>rabota</cp:lastModifiedBy>
  <cp:revision>122</cp:revision>
  <dcterms:created xsi:type="dcterms:W3CDTF">2020-03-26T09:10:04Z</dcterms:created>
  <dcterms:modified xsi:type="dcterms:W3CDTF">2025-09-17T05:57:40Z</dcterms:modified>
  <dc:identifier/>
  <dc:language/>
  <cp:version/>
</cp:coreProperties>
</file>